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B85C"/>
    <a:srgbClr val="B8B8B8"/>
    <a:srgbClr val="9632B8"/>
    <a:srgbClr val="46B8DA"/>
    <a:srgbClr val="F4A535"/>
    <a:srgbClr val="EEA236"/>
    <a:srgbClr val="F3A432"/>
    <a:srgbClr val="D43F3A"/>
    <a:srgbClr val="F4C37C"/>
    <a:srgbClr val="EE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9" d="100"/>
          <a:sy n="79" d="100"/>
        </p:scale>
        <p:origin x="2778" y="114"/>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1/28/2021</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a:latin typeface="Arial" panose="020B0604020202020204" pitchFamily="34" charset="0"/>
                <a:cs typeface="Arial" panose="020B0604020202020204" pitchFamily="34" charset="0"/>
              </a:rPr>
              <a:t>A phylogeny-based analysis of bioactive metabolites in </a:t>
            </a:r>
            <a:r>
              <a:rPr lang="en-US" sz="3600" i="1">
                <a:latin typeface="Arial" panose="020B0604020202020204" pitchFamily="34" charset="0"/>
                <a:cs typeface="Arial" panose="020B0604020202020204" pitchFamily="34" charset="0"/>
              </a:rPr>
              <a:t>Scutellaria </a:t>
            </a:r>
            <a:r>
              <a:rPr lang="en-US" sz="3600">
                <a:latin typeface="Arial" panose="020B0604020202020204" pitchFamily="34" charset="0"/>
                <a:cs typeface="Arial" panose="020B0604020202020204" pitchFamily="34" charset="0"/>
              </a:rPr>
              <a:t>highlights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a:latin typeface="Arial" panose="020B0604020202020204" pitchFamily="34" charset="0"/>
                <a:cs typeface="Arial" panose="020B0604020202020204" pitchFamily="34" charset="0"/>
              </a:rPr>
              <a:t>Bryce Askey</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Yeong Hun Song</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Yoonkyung</a:t>
            </a:r>
            <a:r>
              <a:rPr lang="en-US" sz="1800">
                <a:latin typeface="Arial" panose="020B0604020202020204" pitchFamily="34" charset="0"/>
                <a:cs typeface="Arial" panose="020B0604020202020204" pitchFamily="34" charset="0"/>
              </a:rPr>
              <a:t> Lee</a:t>
            </a:r>
            <a:r>
              <a:rPr lang="en-US" sz="1800" baseline="30000">
                <a:latin typeface="Arial" panose="020B0604020202020204" pitchFamily="34" charset="0"/>
                <a:cs typeface="Arial" panose="020B0604020202020204" pitchFamily="34" charset="0"/>
              </a:rPr>
              <a:t>2</a:t>
            </a:r>
            <a:r>
              <a:rPr lang="en-US" sz="1800">
                <a:latin typeface="Arial" panose="020B0604020202020204" pitchFamily="34" charset="0"/>
                <a:cs typeface="Arial" panose="020B0604020202020204" pitchFamily="34" charset="0"/>
              </a:rPr>
              <a:t>, 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err="1">
                <a:latin typeface="Arial" panose="020B0604020202020204" pitchFamily="34" charset="0"/>
                <a:cs typeface="Arial" panose="020B0604020202020204" pitchFamily="34" charset="0"/>
              </a:rPr>
              <a:t>Sangtae</a:t>
            </a:r>
            <a:r>
              <a:rPr lang="en-US" sz="1800">
                <a:latin typeface="Arial" panose="020B0604020202020204" pitchFamily="34" charset="0"/>
                <a:cs typeface="Arial" panose="020B0604020202020204" pitchFamily="34" charset="0"/>
              </a:rPr>
              <a:t> Kim</a:t>
            </a:r>
            <a:r>
              <a:rPr lang="en-US" sz="1800" baseline="30000">
                <a:latin typeface="Arial" panose="020B0604020202020204" pitchFamily="34" charset="0"/>
                <a:cs typeface="Arial" panose="020B0604020202020204" pitchFamily="34" charset="0"/>
              </a:rPr>
              <a:t>2</a:t>
            </a:r>
            <a:r>
              <a:rPr lang="en-US" sz="1800">
                <a:latin typeface="Arial" panose="020B0604020202020204" pitchFamily="34" charset="0"/>
                <a:cs typeface="Arial" panose="020B0604020202020204" pitchFamily="34" charset="0"/>
              </a:rPr>
              <a:t>, and Jeongim Kim</a:t>
            </a:r>
            <a:r>
              <a:rPr lang="en-US" sz="1800" baseline="30000">
                <a:latin typeface="Arial" panose="020B0604020202020204" pitchFamily="34" charset="0"/>
                <a:cs typeface="Arial" panose="020B0604020202020204" pitchFamily="34" charset="0"/>
              </a:rPr>
              <a:t>1,3</a:t>
            </a:r>
          </a:p>
          <a:p>
            <a:pPr marL="0" indent="0">
              <a:buNone/>
            </a:pPr>
            <a:r>
              <a:rPr lang="en-US" sz="1200" baseline="30000">
                <a:latin typeface="Arial" panose="020B0604020202020204" pitchFamily="34" charset="0"/>
                <a:cs typeface="Arial" panose="020B0604020202020204" pitchFamily="34" charset="0"/>
              </a:rPr>
              <a:t>1</a:t>
            </a:r>
            <a:r>
              <a:rPr lang="en-US" sz="120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a:latin typeface="Arial" panose="020B0604020202020204" pitchFamily="34" charset="0"/>
                <a:cs typeface="Arial" panose="020B0604020202020204" pitchFamily="34" charset="0"/>
              </a:rPr>
              <a:t>2</a:t>
            </a:r>
            <a:r>
              <a:rPr lang="en-US" sz="1200">
                <a:latin typeface="Arial" panose="020B0604020202020204" pitchFamily="34" charset="0"/>
                <a:cs typeface="Arial" panose="020B0604020202020204" pitchFamily="34" charset="0"/>
              </a:rPr>
              <a:t>Department of Biology, </a:t>
            </a:r>
            <a:r>
              <a:rPr lang="en-US" sz="1200" err="1">
                <a:latin typeface="Arial" panose="020B0604020202020204" pitchFamily="34" charset="0"/>
                <a:cs typeface="Arial" panose="020B0604020202020204" pitchFamily="34" charset="0"/>
              </a:rPr>
              <a:t>Sungshin</a:t>
            </a:r>
            <a:r>
              <a:rPr lang="en-US" sz="1200">
                <a:latin typeface="Arial" panose="020B0604020202020204" pitchFamily="34" charset="0"/>
                <a:cs typeface="Arial" panose="020B0604020202020204" pitchFamily="34" charset="0"/>
              </a:rPr>
              <a:t> Women’s University, Seoul, Republic of Korea</a:t>
            </a:r>
          </a:p>
          <a:p>
            <a:pPr marL="0" indent="0">
              <a:buNone/>
            </a:pPr>
            <a:r>
              <a:rPr lang="en-US" sz="1200" baseline="30000">
                <a:latin typeface="Arial" panose="020B0604020202020204" pitchFamily="34" charset="0"/>
                <a:cs typeface="Arial" panose="020B0604020202020204" pitchFamily="34" charset="0"/>
              </a:rPr>
              <a:t>3</a:t>
            </a:r>
            <a:r>
              <a:rPr lang="en-US" sz="1200">
                <a:latin typeface="Arial" panose="020B0604020202020204" pitchFamily="34" charset="0"/>
                <a:cs typeface="Arial" panose="020B0604020202020204" pitchFamily="34" charset="0"/>
              </a:rPr>
              <a:t>Plant Molecular and Cellular Biology Graduate Program, University of Florida, Gainesville, FL, USA</a:t>
            </a: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016341"/>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The current infrageneric classification system suggested by Paton (1990) is indicated directly to the right of each species’ name. A “Q” indicates that the species is not included in the current infrageneric classification system. 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5EDE28A-5134-4E72-B085-A9E084613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110" y="184761"/>
            <a:ext cx="6042179" cy="8727591"/>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10;&#10;Description automatically generated">
            <a:extLst>
              <a:ext uri="{FF2B5EF4-FFF2-40B4-BE49-F238E27FC236}">
                <a16:creationId xmlns:a16="http://schemas.microsoft.com/office/drawing/2014/main" id="{70D45452-206F-478B-BB68-25A6594C2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77" y="0"/>
            <a:ext cx="3363672" cy="8411554"/>
          </a:xfrm>
          <a:prstGeom prst="rect">
            <a:avLst/>
          </a:prstGeom>
        </p:spPr>
      </p:pic>
      <p:pic>
        <p:nvPicPr>
          <p:cNvPr id="7" name="Picture 6" descr="Chart, diagram&#10;&#10;Description automatically generated">
            <a:extLst>
              <a:ext uri="{FF2B5EF4-FFF2-40B4-BE49-F238E27FC236}">
                <a16:creationId xmlns:a16="http://schemas.microsoft.com/office/drawing/2014/main" id="{2305B4BD-FE6C-4A15-8281-5F2E19F6D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684" y="323164"/>
            <a:ext cx="3862705" cy="3862705"/>
          </a:xfrm>
          <a:prstGeom prst="rect">
            <a:avLst/>
          </a:prstGeom>
        </p:spPr>
      </p:pic>
      <p:pic>
        <p:nvPicPr>
          <p:cNvPr id="9" name="Picture 8" descr="Chart, scatter chart&#10;&#10;Description automatically generated">
            <a:extLst>
              <a:ext uri="{FF2B5EF4-FFF2-40B4-BE49-F238E27FC236}">
                <a16:creationId xmlns:a16="http://schemas.microsoft.com/office/drawing/2014/main" id="{FC618012-710A-4267-8155-0F6D6123F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835" y="4218742"/>
            <a:ext cx="3862705" cy="4104123"/>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2. </a:t>
            </a:r>
            <a:r>
              <a:rPr lang="en-US" sz="100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a:latin typeface="Arial" panose="020B0604020202020204" pitchFamily="34" charset="0"/>
                <a:cs typeface="Arial" panose="020B0604020202020204" pitchFamily="34" charset="0"/>
              </a:rPr>
              <a:t>Scutellaria</a:t>
            </a:r>
            <a:r>
              <a:rPr lang="en-US" sz="100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err="1">
                <a:latin typeface="Arial" panose="020B0604020202020204" pitchFamily="34" charset="0"/>
                <a:cs typeface="Arial" panose="020B0604020202020204" pitchFamily="34" charset="0"/>
              </a:rPr>
              <a:t>Correspondance</a:t>
            </a:r>
            <a:r>
              <a:rPr lang="en-US" sz="100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err="1">
                <a:latin typeface="Arial" panose="020B0604020202020204" pitchFamily="34" charset="0"/>
                <a:cs typeface="Arial" panose="020B0604020202020204" pitchFamily="34" charset="0"/>
              </a:rPr>
              <a:t>phylogenentic</a:t>
            </a:r>
            <a:r>
              <a:rPr lang="en-US" sz="100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err="1">
                <a:latin typeface="Arial" panose="020B0604020202020204" pitchFamily="34" charset="0"/>
                <a:cs typeface="Arial" panose="020B0604020202020204" pitchFamily="34" charset="0"/>
              </a:rPr>
              <a:t>prescence</a:t>
            </a:r>
            <a:r>
              <a:rPr lang="en-US" sz="100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18742"/>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3. </a:t>
            </a:r>
            <a:r>
              <a:rPr lang="en-US" sz="1000">
                <a:latin typeface="Arial" panose="020B0604020202020204" pitchFamily="34" charset="0"/>
                <a:cs typeface="Arial" panose="020B0604020202020204" pitchFamily="34" charset="0"/>
              </a:rPr>
              <a:t>Representative images of 13 species 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a:latin typeface="Arial" panose="020B0604020202020204" pitchFamily="34" charset="0"/>
              <a:cs typeface="Arial" panose="020B0604020202020204" pitchFamily="34" charset="0"/>
            </a:endParaRPr>
          </a:p>
        </p:txBody>
      </p:sp>
      <p:grpSp>
        <p:nvGrpSpPr>
          <p:cNvPr id="118" name="Group 117">
            <a:extLst>
              <a:ext uri="{FF2B5EF4-FFF2-40B4-BE49-F238E27FC236}">
                <a16:creationId xmlns:a16="http://schemas.microsoft.com/office/drawing/2014/main" id="{95681E56-EA86-45AC-A3B5-7216D63A6D8E}"/>
              </a:ext>
            </a:extLst>
          </p:cNvPr>
          <p:cNvGrpSpPr/>
          <p:nvPr/>
        </p:nvGrpSpPr>
        <p:grpSpPr>
          <a:xfrm>
            <a:off x="250060" y="2481610"/>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2">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3">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62511" y="2475206"/>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4">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090265" y="46513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5">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6">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1063817" y="6698900"/>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7">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8">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2874716" y="4581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9">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255235" y="6560048"/>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0">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pekinensis</a:t>
                </a:r>
                <a:r>
                  <a:rPr lang="en-US" sz="1200" i="1">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405500" y="4502367"/>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46B8D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1">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2">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46601" y="2528915"/>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3">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1171977" y="497554"/>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69608" y="301427"/>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F3A43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5">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6">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57036" y="6597735"/>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7">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088508" y="2373077"/>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18">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8" name="Group 17">
            <a:extLst>
              <a:ext uri="{FF2B5EF4-FFF2-40B4-BE49-F238E27FC236}">
                <a16:creationId xmlns:a16="http://schemas.microsoft.com/office/drawing/2014/main" id="{907C93A2-6694-45AC-B841-79F904F498D2}"/>
              </a:ext>
            </a:extLst>
          </p:cNvPr>
          <p:cNvGrpSpPr/>
          <p:nvPr/>
        </p:nvGrpSpPr>
        <p:grpSpPr>
          <a:xfrm>
            <a:off x="595621" y="4605323"/>
            <a:ext cx="1497789" cy="1819818"/>
            <a:chOff x="595621" y="4605323"/>
            <a:chExt cx="1497789" cy="1819818"/>
          </a:xfrm>
        </p:grpSpPr>
        <p:grpSp>
          <p:nvGrpSpPr>
            <p:cNvPr id="15" name="Group 14">
              <a:extLst>
                <a:ext uri="{FF2B5EF4-FFF2-40B4-BE49-F238E27FC236}">
                  <a16:creationId xmlns:a16="http://schemas.microsoft.com/office/drawing/2014/main" id="{292AD257-FDC0-40FF-BFC2-F1BB8FD364E0}"/>
                </a:ext>
              </a:extLst>
            </p:cNvPr>
            <p:cNvGrpSpPr/>
            <p:nvPr/>
          </p:nvGrpSpPr>
          <p:grpSpPr>
            <a:xfrm>
              <a:off x="595621" y="4605323"/>
              <a:ext cx="1497789" cy="1819818"/>
              <a:chOff x="595621" y="4605323"/>
              <a:chExt cx="1497789" cy="1819818"/>
            </a:xfrm>
          </p:grpSpPr>
          <p:pic>
            <p:nvPicPr>
              <p:cNvPr id="12" name="Picture 11" descr="A picture containing plant, flower&#10;&#10;Description automatically generated">
                <a:extLst>
                  <a:ext uri="{FF2B5EF4-FFF2-40B4-BE49-F238E27FC236}">
                    <a16:creationId xmlns:a16="http://schemas.microsoft.com/office/drawing/2014/main" id="{66B60E25-A0F3-469A-85F4-0E91A7C095DA}"/>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20000"/>
                        </a14:imgEffect>
                      </a14:imgLayer>
                    </a14:imgProps>
                  </a:ext>
                  <a:ext uri="{28A0092B-C50C-407E-A947-70E740481C1C}">
                    <a14:useLocalDpi xmlns:a14="http://schemas.microsoft.com/office/drawing/2010/main" val="0"/>
                  </a:ext>
                </a:extLst>
              </a:blip>
              <a:stretch>
                <a:fillRect/>
              </a:stretch>
            </p:blipFill>
            <p:spPr>
              <a:xfrm rot="16200000">
                <a:off x="586546" y="4792752"/>
                <a:ext cx="1499431" cy="1124573"/>
              </a:xfrm>
              <a:prstGeom prst="rect">
                <a:avLst/>
              </a:prstGeom>
            </p:spPr>
          </p:pic>
          <p:sp>
            <p:nvSpPr>
              <p:cNvPr id="95" name="TextBox 94">
                <a:extLst>
                  <a:ext uri="{FF2B5EF4-FFF2-40B4-BE49-F238E27FC236}">
                    <a16:creationId xmlns:a16="http://schemas.microsoft.com/office/drawing/2014/main" id="{42FA2157-AE06-4CDD-941D-6D2021E52D43}"/>
                  </a:ext>
                </a:extLst>
              </p:cNvPr>
              <p:cNvSpPr txBox="1"/>
              <p:nvPr/>
            </p:nvSpPr>
            <p:spPr>
              <a:xfrm>
                <a:off x="805878" y="6148142"/>
                <a:ext cx="1287532"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suffrutescens</a:t>
                </a:r>
              </a:p>
            </p:txBody>
          </p:sp>
          <p:sp>
            <p:nvSpPr>
              <p:cNvPr id="96" name="Oval 95">
                <a:extLst>
                  <a:ext uri="{FF2B5EF4-FFF2-40B4-BE49-F238E27FC236}">
                    <a16:creationId xmlns:a16="http://schemas.microsoft.com/office/drawing/2014/main" id="{64B82F05-BE9B-4B2E-952E-2A4FAEFF49F3}"/>
                  </a:ext>
                </a:extLst>
              </p:cNvPr>
              <p:cNvSpPr/>
              <p:nvPr/>
            </p:nvSpPr>
            <p:spPr>
              <a:xfrm>
                <a:off x="595621" y="6183967"/>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02" name="Rectangle 101">
              <a:extLst>
                <a:ext uri="{FF2B5EF4-FFF2-40B4-BE49-F238E27FC236}">
                  <a16:creationId xmlns:a16="http://schemas.microsoft.com/office/drawing/2014/main" id="{7D3B3AFE-5288-4EE3-B652-A49BD47A1669}"/>
                </a:ext>
              </a:extLst>
            </p:cNvPr>
            <p:cNvSpPr/>
            <p:nvPr/>
          </p:nvSpPr>
          <p:spPr>
            <a:xfrm>
              <a:off x="800969" y="6037974"/>
              <a:ext cx="378852" cy="4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4. </a:t>
            </a:r>
            <a:r>
              <a:rPr lang="en-US" sz="1000">
                <a:latin typeface="Arial" panose="020B0604020202020204" pitchFamily="34" charset="0"/>
                <a:cs typeface="Arial" panose="020B0604020202020204" pitchFamily="34" charset="0"/>
              </a:rPr>
              <a:t>Organ-specific metabolite data collected from 13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via High Performance Liquid Chromatography (HPLC). Samples were taken in biological triplicate, and the average concentration of each metabolite calculated.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a:latin typeface="Arial" panose="020B0604020202020204" pitchFamily="34" charset="0"/>
              <a:cs typeface="Arial" panose="020B0604020202020204" pitchFamily="34" charset="0"/>
            </a:endParaRPr>
          </a:p>
        </p:txBody>
      </p:sp>
      <p:pic>
        <p:nvPicPr>
          <p:cNvPr id="3" name="Picture 2" descr="Chart, bar chart&#10;&#10;Description automatically generated">
            <a:extLst>
              <a:ext uri="{FF2B5EF4-FFF2-40B4-BE49-F238E27FC236}">
                <a16:creationId xmlns:a16="http://schemas.microsoft.com/office/drawing/2014/main" id="{E2B6AFAE-8125-47B8-BF4F-F493CE04B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324" y="313746"/>
            <a:ext cx="6232322" cy="8904395"/>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5. </a:t>
            </a:r>
            <a:r>
              <a:rPr lang="en-US" sz="1000">
                <a:latin typeface="Arial" panose="020B0604020202020204" pitchFamily="34" charset="0"/>
                <a:cs typeface="Arial" panose="020B0604020202020204" pitchFamily="34" charset="0"/>
              </a:rPr>
              <a:t>Organ-specific </a:t>
            </a:r>
            <a:r>
              <a:rPr lang="en-US" sz="1000" err="1">
                <a:latin typeface="Arial" panose="020B0604020202020204" pitchFamily="34" charset="0"/>
                <a:cs typeface="Arial" panose="020B0604020202020204" pitchFamily="34" charset="0"/>
              </a:rPr>
              <a:t>oroxylinA</a:t>
            </a:r>
            <a:r>
              <a:rPr lang="en-US" sz="1000">
                <a:latin typeface="Arial" panose="020B0604020202020204" pitchFamily="34" charset="0"/>
                <a:cs typeface="Arial" panose="020B0604020202020204" pitchFamily="34" charset="0"/>
              </a:rPr>
              <a:t> (bottom) and oroxyloside (top) concentrations in 13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as determined via High Performance Liquid Chromatography (HPLC).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7" name="Picture 6" descr="Chart&#10;&#10;Description automatically generated">
            <a:extLst>
              <a:ext uri="{FF2B5EF4-FFF2-40B4-BE49-F238E27FC236}">
                <a16:creationId xmlns:a16="http://schemas.microsoft.com/office/drawing/2014/main" id="{23E5D303-B2DF-4F9F-909E-E49BEF8B5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94" y="240871"/>
            <a:ext cx="5597611" cy="8955703"/>
          </a:xfrm>
          <a:prstGeom prst="rect">
            <a:avLst/>
          </a:prstGeom>
        </p:spPr>
      </p:pic>
    </p:spTree>
    <p:extLst>
      <p:ext uri="{BB962C8B-B14F-4D97-AF65-F5344CB8AC3E}">
        <p14:creationId xmlns:p14="http://schemas.microsoft.com/office/powerpoint/2010/main" val="3331191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9928</TotalTime>
  <Words>690</Words>
  <Application>Microsoft Office PowerPoint</Application>
  <PresentationFormat>Custom</PresentationFormat>
  <Paragraphs>26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A phylogeny-based analysis of bioactive metabolites in Scutellaria highlights multiple species with significant medicinal potential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175</cp:revision>
  <dcterms:created xsi:type="dcterms:W3CDTF">2020-05-26T19:49:14Z</dcterms:created>
  <dcterms:modified xsi:type="dcterms:W3CDTF">2021-01-28T16:49:01Z</dcterms:modified>
</cp:coreProperties>
</file>